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1" r:id="rId7"/>
    <p:sldId id="263" r:id="rId8"/>
    <p:sldId id="262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144" y="3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40E954-A428-431C-B449-64A22466F6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2EFF3B-2FD4-4E43-8679-0677C91FEDF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BA9183-C2BA-4C76-B7DE-D46DC59B8D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6D8A1-B53A-4AE6-8BF4-93F1D4E6FD34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611AC0-D03B-4D50-8581-4759E7D5D1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DFBC4F-7C31-43D6-A0D9-52A9AEF981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E6491-0852-4038-B278-361CDBFF0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06827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3F9B49-8935-4D87-A5ED-5EE1335FF5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19EA600-31F0-4438-936C-7252C320DE9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36EB7A-0794-49FD-AE1A-42A759FF35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6D8A1-B53A-4AE6-8BF4-93F1D4E6FD34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F152D0-E451-455B-8490-860F79F87E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2A133FF-9F33-4389-8412-4F3FCDC19A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E6491-0852-4038-B278-361CDBFF0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90701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8F3F30E-F664-4183-A071-247F754969E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FF9308-B81A-4842-971F-B76CF3E8255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5D652F-575E-493E-8E32-005DDAF1E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6D8A1-B53A-4AE6-8BF4-93F1D4E6FD34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06B26C-7176-45B1-887D-D45D741A94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035C882-8B47-48BE-934B-996363D0D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E6491-0852-4038-B278-361CDBFF0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732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21ED9-1616-48A6-99B3-CBA2C353C3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E18716-9281-4E68-98BB-C027A388D3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4E18BE-E4F3-448E-AF5B-BA4F4DFA5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6D8A1-B53A-4AE6-8BF4-93F1D4E6FD34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B6B51A-BF40-4948-A443-14526E76E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4B8CAD-FDAD-4F6F-9E41-501EC356E1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E6491-0852-4038-B278-361CDBFF0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14893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1CFB15-531F-4DE6-8AA4-115209B5F4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476A79-32EF-4E86-A92B-5549882D03F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1BB33B-D254-4487-AD78-AEF1968ACB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6D8A1-B53A-4AE6-8BF4-93F1D4E6FD34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489F5E-8BC0-4328-8901-D20E8DD300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3E1AAB-C917-466A-B313-43C7F70098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E6491-0852-4038-B278-361CDBFF0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5383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9C086-C43F-476B-900C-4861C3DD0B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0A69A7-DFF2-4627-80AA-F8C59B5FAE2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41F598-6047-4993-B3C5-6D73585A350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D361943-0776-4DE6-8EA4-827901EDE4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6D8A1-B53A-4AE6-8BF4-93F1D4E6FD34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BEA3ABB-2656-4A4E-B6D5-D370261A0A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BA36FC-B5A7-44B5-9BC7-E4BA24FD42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E6491-0852-4038-B278-361CDBFF0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59931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4351A8-0CCA-4130-9066-3479022BBC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DC0A8D-FB59-416F-BE6D-9B0765A7C3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E78C76-8D61-4175-8E1B-DDC24A99852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E1279C2-7D8D-45D0-8869-8320FC1D5F5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2503FF8-0906-4802-BBC8-B2BD55D460A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5A8D7EF-1750-44E4-B16E-BC2E787EF6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6D8A1-B53A-4AE6-8BF4-93F1D4E6FD34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5DEDABF-865F-45EA-BF10-189E06C8A7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6391D1F-A490-43DF-9BB0-637BD41663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E6491-0852-4038-B278-361CDBFF0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39090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6F0ED-3974-4164-80F2-5E4663247F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05069A-810E-44D1-97CB-0A850F059A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6D8A1-B53A-4AE6-8BF4-93F1D4E6FD34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0F7D78-571B-4276-A6E4-2815908016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201924-D110-429B-8E36-CCFF959A30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E6491-0852-4038-B278-361CDBFF0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03265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1B3FCBB-7490-4C81-8B71-2C17BEB755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6D8A1-B53A-4AE6-8BF4-93F1D4E6FD34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D51E1C0-D7C4-4BBE-8EDA-13915E32E0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74158F-4E7B-4BE9-962C-E22D13A91D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E6491-0852-4038-B278-361CDBFF0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55830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77604C-9DF6-4411-AAD3-7C533EC76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A22E2D5-B7FB-44D8-9924-4FBDB079CC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AC92F04-4BD5-41A5-8D17-E58B8C1D161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3487771-2DA6-43A2-B4B5-B3A9690F83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6D8A1-B53A-4AE6-8BF4-93F1D4E6FD34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92C2376-7BDD-454C-8851-A2BA4D85C5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A61280-8862-476D-B8D5-FF6294DFEF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E6491-0852-4038-B278-361CDBFF0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9380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FC0802-495D-42E9-A6F9-8CAABF2D58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45DF849-879F-4D68-85DE-1447205E077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A6944E5-0F48-4324-BC9E-1A6F3AB4F9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C804872-2E3C-40F6-ABDD-420FFBB3FA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66D8A1-B53A-4AE6-8BF4-93F1D4E6FD34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A12ACD3-C249-49B7-84B2-3E8033DF9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A2E2F6-32FA-4F0E-9571-2906976F3E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1E6491-0852-4038-B278-361CDBFF0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33820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B62F8C6-6697-4C10-8EFA-617F462E79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0327B65-4618-4CDA-803A-28C9C1588E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44CB95-F91A-434F-AB65-CEBDDFE6D4E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66D8A1-B53A-4AE6-8BF4-93F1D4E6FD34}" type="datetimeFigureOut">
              <a:rPr lang="en-US" smtClean="0"/>
              <a:t>8/21/2024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29EBB3-FED8-4DA2-BFDB-979519184F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4C916BC-4131-4B60-BFF0-A63861AD1F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1E6491-0852-4038-B278-361CDBFF05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10966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exiebsturm/mdcBiscNcrmp" TargetMode="External"/><Relationship Id="rId2" Type="http://schemas.openxmlformats.org/officeDocument/2006/relationships/hyperlink" Target="https://github.com/MSE-NCCOS-NOAA/NCRMP_benthics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ncrmp-visualization-tool-noaa.hub.arcgis.com/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7FDDF-5CC8-456C-9721-12C65A34F9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2676164"/>
            <a:ext cx="12192000" cy="1505672"/>
          </a:xfrm>
          <a:solidFill>
            <a:schemeClr val="bg1">
              <a:alpha val="70000"/>
            </a:schemeClr>
          </a:solidFill>
        </p:spPr>
        <p:txBody>
          <a:bodyPr>
            <a:normAutofit/>
          </a:bodyPr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sz="46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NCRMP, DRM Benthic Data in</a:t>
            </a:r>
            <a:br>
              <a:rPr lang="en-US" sz="46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</a:br>
            <a:r>
              <a:rPr lang="en-US" sz="4600" b="1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Miami-Dade County &amp; Biscayne</a:t>
            </a:r>
            <a:endParaRPr lang="en-US" sz="4600" dirty="0"/>
          </a:p>
        </p:txBody>
      </p:sp>
    </p:spTree>
    <p:extLst>
      <p:ext uri="{BB962C8B-B14F-4D97-AF65-F5344CB8AC3E}">
        <p14:creationId xmlns:p14="http://schemas.microsoft.com/office/powerpoint/2010/main" val="115265842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AE8D48-A821-4C29-9757-260F7A1E2E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-253709"/>
            <a:ext cx="10515600" cy="1325563"/>
          </a:xfrm>
        </p:spPr>
        <p:txBody>
          <a:bodyPr/>
          <a:lstStyle/>
          <a:p>
            <a:r>
              <a:rPr lang="en-US" dirty="0"/>
              <a:t>Coral Cover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20DC7BD-A839-4E68-93F3-478027DA0CC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080644" y="628992"/>
            <a:ext cx="10381683" cy="6229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0264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6497E9-825B-423D-8D5A-8A0B849AE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 NCRMP data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1A461C-19E3-4AED-8B68-3F219410A5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82618" y="2223509"/>
            <a:ext cx="9571182" cy="1325563"/>
          </a:xfrm>
        </p:spPr>
        <p:txBody>
          <a:bodyPr/>
          <a:lstStyle/>
          <a:p>
            <a:r>
              <a:rPr lang="en-US" dirty="0">
                <a:hlinkClick r:id="rId2"/>
              </a:rPr>
              <a:t>https://github.com/MSE-NCCOS-NOAA/NCRMP_benthics</a:t>
            </a:r>
            <a:endParaRPr lang="en-US" dirty="0"/>
          </a:p>
          <a:p>
            <a:r>
              <a:rPr lang="en-US" dirty="0">
                <a:hlinkClick r:id="rId3"/>
              </a:rPr>
              <a:t>https://github.com/lexiebsturm/mdcBiscNcrmp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026" name="Picture 2" descr="Github Logo - Free social media icons">
            <a:extLst>
              <a:ext uri="{FF2B5EF4-FFF2-40B4-BE49-F238E27FC236}">
                <a16:creationId xmlns:a16="http://schemas.microsoft.com/office/drawing/2014/main" id="{A7B20308-690C-419F-8C12-4D41DB6F71C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728" y="1902691"/>
            <a:ext cx="1526309" cy="1526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Coral Detailed Flat Circular Flat icon">
            <a:extLst>
              <a:ext uri="{FF2B5EF4-FFF2-40B4-BE49-F238E27FC236}">
                <a16:creationId xmlns:a16="http://schemas.microsoft.com/office/drawing/2014/main" id="{53647CCE-E8A0-4972-9A8D-25CDD3A954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728" y="4027054"/>
            <a:ext cx="1526309" cy="1526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C7D2E28F-B6BA-462F-BC11-6354BCB71115}"/>
              </a:ext>
            </a:extLst>
          </p:cNvPr>
          <p:cNvSpPr txBox="1">
            <a:spLocks/>
          </p:cNvSpPr>
          <p:nvPr/>
        </p:nvSpPr>
        <p:spPr>
          <a:xfrm>
            <a:off x="1782618" y="4234727"/>
            <a:ext cx="9571182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/>
          </a:p>
          <a:p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9FE76321-F626-4DE6-A293-DF4305BD94CF}"/>
              </a:ext>
            </a:extLst>
          </p:cNvPr>
          <p:cNvSpPr txBox="1">
            <a:spLocks/>
          </p:cNvSpPr>
          <p:nvPr/>
        </p:nvSpPr>
        <p:spPr>
          <a:xfrm>
            <a:off x="1854199" y="4583400"/>
            <a:ext cx="9571182" cy="1325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dirty="0">
                <a:hlinkClick r:id="rId6"/>
              </a:rPr>
              <a:t>https://ncrmp-visualization-tool-noaa.hub.arcgis.com/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82379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7FA56473-CF0C-4533-9778-BCA1685D25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16066" y="28226"/>
            <a:ext cx="10244661" cy="6829774"/>
          </a:xfrm>
        </p:spPr>
      </p:pic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F5A87219-435B-4E43-9616-713198AD36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83866944"/>
              </p:ext>
            </p:extLst>
          </p:nvPr>
        </p:nvGraphicFramePr>
        <p:xfrm>
          <a:off x="1962728" y="3148373"/>
          <a:ext cx="3957781" cy="3087370"/>
        </p:xfrm>
        <a:graphic>
          <a:graphicData uri="http://schemas.openxmlformats.org/drawingml/2006/table">
            <a:tbl>
              <a:tblPr/>
              <a:tblGrid>
                <a:gridCol w="1634735">
                  <a:extLst>
                    <a:ext uri="{9D8B030D-6E8A-4147-A177-3AD203B41FA5}">
                      <a16:colId xmlns:a16="http://schemas.microsoft.com/office/drawing/2014/main" val="3327501959"/>
                    </a:ext>
                  </a:extLst>
                </a:gridCol>
                <a:gridCol w="2323046">
                  <a:extLst>
                    <a:ext uri="{9D8B030D-6E8A-4147-A177-3AD203B41FA5}">
                      <a16:colId xmlns:a16="http://schemas.microsoft.com/office/drawing/2014/main" val="4202068830"/>
                    </a:ext>
                  </a:extLst>
                </a:gridCol>
              </a:tblGrid>
              <a:tr h="1841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Year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Number of LPI Surveys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61819113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2014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2882768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3724316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2016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26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0470603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4435485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87680684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952729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2022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1415247"/>
                  </a:ext>
                </a:extLst>
              </a:tr>
              <a:tr h="19050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 pre-2015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53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5423679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 post-2015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148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24933829"/>
                  </a:ext>
                </a:extLst>
              </a:tr>
              <a:tr h="18415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</a:t>
                      </a:r>
                    </a:p>
                  </a:txBody>
                  <a:tcPr marL="6350" marR="6350" marT="635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622902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81343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7FA56473-CF0C-4533-9778-BCA1685D252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116066" y="28226"/>
            <a:ext cx="10244660" cy="6829774"/>
          </a:xfrm>
        </p:spPr>
      </p:pic>
    </p:spTree>
    <p:extLst>
      <p:ext uri="{BB962C8B-B14F-4D97-AF65-F5344CB8AC3E}">
        <p14:creationId xmlns:p14="http://schemas.microsoft.com/office/powerpoint/2010/main" val="29372195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2DBAB33C-D068-4D71-BDD4-D2C0334268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17176660"/>
              </p:ext>
            </p:extLst>
          </p:nvPr>
        </p:nvGraphicFramePr>
        <p:xfrm>
          <a:off x="787361" y="173778"/>
          <a:ext cx="10617278" cy="6510444"/>
        </p:xfrm>
        <a:graphic>
          <a:graphicData uri="http://schemas.openxmlformats.org/drawingml/2006/table">
            <a:tbl>
              <a:tblPr/>
              <a:tblGrid>
                <a:gridCol w="3095074">
                  <a:extLst>
                    <a:ext uri="{9D8B030D-6E8A-4147-A177-3AD203B41FA5}">
                      <a16:colId xmlns:a16="http://schemas.microsoft.com/office/drawing/2014/main" val="279674669"/>
                    </a:ext>
                  </a:extLst>
                </a:gridCol>
                <a:gridCol w="1880551">
                  <a:extLst>
                    <a:ext uri="{9D8B030D-6E8A-4147-A177-3AD203B41FA5}">
                      <a16:colId xmlns:a16="http://schemas.microsoft.com/office/drawing/2014/main" val="475762228"/>
                    </a:ext>
                  </a:extLst>
                </a:gridCol>
                <a:gridCol w="1880551">
                  <a:extLst>
                    <a:ext uri="{9D8B030D-6E8A-4147-A177-3AD203B41FA5}">
                      <a16:colId xmlns:a16="http://schemas.microsoft.com/office/drawing/2014/main" val="1248564677"/>
                    </a:ext>
                  </a:extLst>
                </a:gridCol>
                <a:gridCol w="1880551">
                  <a:extLst>
                    <a:ext uri="{9D8B030D-6E8A-4147-A177-3AD203B41FA5}">
                      <a16:colId xmlns:a16="http://schemas.microsoft.com/office/drawing/2014/main" val="646066269"/>
                    </a:ext>
                  </a:extLst>
                </a:gridCol>
                <a:gridCol w="1880551">
                  <a:extLst>
                    <a:ext uri="{9D8B030D-6E8A-4147-A177-3AD203B41FA5}">
                      <a16:colId xmlns:a16="http://schemas.microsoft.com/office/drawing/2014/main" val="103841434"/>
                    </a:ext>
                  </a:extLst>
                </a:gridCol>
              </a:tblGrid>
              <a:tr h="337420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YEAR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SCREAM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DRM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NCRMP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 Demo Surveys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63914759"/>
                  </a:ext>
                </a:extLst>
              </a:tr>
              <a:tr h="1818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2002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76525862"/>
                  </a:ext>
                </a:extLst>
              </a:tr>
              <a:tr h="1818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2005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33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27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60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37070480"/>
                  </a:ext>
                </a:extLst>
              </a:tr>
              <a:tr h="1818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2006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93884840"/>
                  </a:ext>
                </a:extLst>
              </a:tr>
              <a:tr h="1818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2007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5796870"/>
                  </a:ext>
                </a:extLst>
              </a:tr>
              <a:tr h="1818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2008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55267031"/>
                  </a:ext>
                </a:extLst>
              </a:tr>
              <a:tr h="1818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2009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56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56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36778066"/>
                  </a:ext>
                </a:extLst>
              </a:tr>
              <a:tr h="1818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2010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75781820"/>
                  </a:ext>
                </a:extLst>
              </a:tr>
              <a:tr h="1818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2011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58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58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5913497"/>
                  </a:ext>
                </a:extLst>
              </a:tr>
              <a:tr h="1818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2012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41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58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33845552"/>
                  </a:ext>
                </a:extLst>
              </a:tr>
              <a:tr h="1818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2013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28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42657817"/>
                  </a:ext>
                </a:extLst>
              </a:tr>
              <a:tr h="1818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2014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29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43167741"/>
                  </a:ext>
                </a:extLst>
              </a:tr>
              <a:tr h="1818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2015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55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13913139"/>
                  </a:ext>
                </a:extLst>
              </a:tr>
              <a:tr h="1818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2016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25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98855504"/>
                  </a:ext>
                </a:extLst>
              </a:tr>
              <a:tr h="1818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2017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14585410"/>
                  </a:ext>
                </a:extLst>
              </a:tr>
              <a:tr h="1818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2018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43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46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16685318"/>
                  </a:ext>
                </a:extLst>
              </a:tr>
              <a:tr h="1818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2019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49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49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93319956"/>
                  </a:ext>
                </a:extLst>
              </a:tr>
              <a:tr h="1818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2020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59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17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59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26690910"/>
                  </a:ext>
                </a:extLst>
              </a:tr>
              <a:tr h="1818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2021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75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75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45684426"/>
                  </a:ext>
                </a:extLst>
              </a:tr>
              <a:tr h="18815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2022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82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50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82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63955673"/>
                  </a:ext>
                </a:extLst>
              </a:tr>
              <a:tr h="188152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 pre-2015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456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53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573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5400" cap="flat" cmpd="dbl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6469412"/>
                  </a:ext>
                </a:extLst>
              </a:tr>
              <a:tr h="1818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 post-2015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351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147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498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71403929"/>
                  </a:ext>
                </a:extLst>
              </a:tr>
              <a:tr h="181881"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Total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64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807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200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1071</a:t>
                      </a:r>
                    </a:p>
                  </a:txBody>
                  <a:tcPr marL="6272" marR="6272" marT="6272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0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010852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030823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8F7107-5AFD-472E-AF1B-17C4CF2622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1736" y="-258618"/>
            <a:ext cx="10515600" cy="1325563"/>
          </a:xfrm>
        </p:spPr>
        <p:txBody>
          <a:bodyPr/>
          <a:lstStyle/>
          <a:p>
            <a:r>
              <a:rPr lang="en-US" dirty="0"/>
              <a:t>Bleaching Presence/Absence Across Surveys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3EF536-F3FE-4F85-9CBF-4359E57EB1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7072" y="839511"/>
            <a:ext cx="11944928" cy="5972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461533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8F7107-5AFD-472E-AF1B-17C4CF2622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1736" y="-258618"/>
            <a:ext cx="10515600" cy="1325563"/>
          </a:xfrm>
        </p:spPr>
        <p:txBody>
          <a:bodyPr/>
          <a:lstStyle/>
          <a:p>
            <a:r>
              <a:rPr lang="en-US" dirty="0"/>
              <a:t>Disease Presence/Absence Across Surveys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F3EF536-F3FE-4F85-9CBF-4359E57EB14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47072" y="839511"/>
            <a:ext cx="11944928" cy="59724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59486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F6634D8-ED8C-4E0E-A185-711D54DFAD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ESA-Listed Spp. Presence/Absence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E326CEB-28D0-45E6-B9D1-EDB92DE980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000"/>
          <a:stretch/>
        </p:blipFill>
        <p:spPr>
          <a:xfrm>
            <a:off x="571500" y="1333500"/>
            <a:ext cx="11049000" cy="5524500"/>
          </a:xfrm>
          <a:prstGeom prst="rect">
            <a:avLst/>
          </a:prstGeom>
        </p:spPr>
      </p:pic>
      <p:pic>
        <p:nvPicPr>
          <p:cNvPr id="5122" name="Picture 2">
            <a:extLst>
              <a:ext uri="{FF2B5EF4-FFF2-40B4-BE49-F238E27FC236}">
                <a16:creationId xmlns:a16="http://schemas.microsoft.com/office/drawing/2014/main" id="{46DC281E-0476-47E4-8938-8864BCCADF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31" r="19431"/>
          <a:stretch/>
        </p:blipFill>
        <p:spPr bwMode="auto">
          <a:xfrm>
            <a:off x="5125602" y="1801524"/>
            <a:ext cx="693310" cy="756950"/>
          </a:xfrm>
          <a:prstGeom prst="ellipse">
            <a:avLst/>
          </a:prstGeom>
          <a:ln w="3175" cap="rnd">
            <a:solidFill>
              <a:schemeClr val="tx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>
            <a:extLst>
              <a:ext uri="{FF2B5EF4-FFF2-40B4-BE49-F238E27FC236}">
                <a16:creationId xmlns:a16="http://schemas.microsoft.com/office/drawing/2014/main" id="{D89862AE-8FE3-4A2E-A380-26647138B04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890" t="-9733" b="9733"/>
          <a:stretch/>
        </p:blipFill>
        <p:spPr bwMode="auto">
          <a:xfrm>
            <a:off x="10660490" y="1801524"/>
            <a:ext cx="693310" cy="756950"/>
          </a:xfrm>
          <a:prstGeom prst="ellipse">
            <a:avLst/>
          </a:prstGeom>
          <a:ln w="3175" cap="rnd">
            <a:solidFill>
              <a:schemeClr val="tx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6" name="Picture 2">
            <a:extLst>
              <a:ext uri="{FF2B5EF4-FFF2-40B4-BE49-F238E27FC236}">
                <a16:creationId xmlns:a16="http://schemas.microsoft.com/office/drawing/2014/main" id="{1732D4FB-6713-4247-BE23-DBB8DE57F4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31" r="19431"/>
          <a:stretch/>
        </p:blipFill>
        <p:spPr bwMode="auto">
          <a:xfrm>
            <a:off x="5133973" y="4475451"/>
            <a:ext cx="693310" cy="756950"/>
          </a:xfrm>
          <a:prstGeom prst="ellipse">
            <a:avLst/>
          </a:prstGeom>
          <a:ln w="3175" cap="rnd">
            <a:solidFill>
              <a:schemeClr val="tx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7" name="Picture 2">
            <a:extLst>
              <a:ext uri="{FF2B5EF4-FFF2-40B4-BE49-F238E27FC236}">
                <a16:creationId xmlns:a16="http://schemas.microsoft.com/office/drawing/2014/main" id="{506D8147-1CD9-4FE6-A759-6EA4F269B74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31" r="19431"/>
          <a:stretch/>
        </p:blipFill>
        <p:spPr bwMode="auto">
          <a:xfrm>
            <a:off x="10745064" y="4475451"/>
            <a:ext cx="693310" cy="756950"/>
          </a:xfrm>
          <a:prstGeom prst="ellipse">
            <a:avLst/>
          </a:prstGeom>
          <a:ln w="3175" cap="rnd">
            <a:solidFill>
              <a:schemeClr val="tx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67261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7F6634D8-ED8C-4E0E-A185-711D54DFAD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ESA-Listed Spp. Presence/Absence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E326CEB-28D0-45E6-B9D1-EDB92DE980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34" t="49331" r="334" b="669"/>
          <a:stretch/>
        </p:blipFill>
        <p:spPr>
          <a:xfrm>
            <a:off x="571500" y="1333500"/>
            <a:ext cx="11049000" cy="5524500"/>
          </a:xfrm>
          <a:prstGeom prst="rect">
            <a:avLst/>
          </a:prstGeom>
        </p:spPr>
      </p:pic>
      <p:pic>
        <p:nvPicPr>
          <p:cNvPr id="5" name="Picture 2">
            <a:extLst>
              <a:ext uri="{FF2B5EF4-FFF2-40B4-BE49-F238E27FC236}">
                <a16:creationId xmlns:a16="http://schemas.microsoft.com/office/drawing/2014/main" id="{CACD2D5E-A19D-4CCB-A769-A1879C96B0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31" r="19431"/>
          <a:stretch/>
        </p:blipFill>
        <p:spPr bwMode="auto">
          <a:xfrm>
            <a:off x="5125602" y="1801524"/>
            <a:ext cx="693310" cy="756950"/>
          </a:xfrm>
          <a:prstGeom prst="ellipse">
            <a:avLst/>
          </a:prstGeom>
          <a:ln w="3175" cap="rnd">
            <a:solidFill>
              <a:schemeClr val="tx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Picture 2">
            <a:extLst>
              <a:ext uri="{FF2B5EF4-FFF2-40B4-BE49-F238E27FC236}">
                <a16:creationId xmlns:a16="http://schemas.microsoft.com/office/drawing/2014/main" id="{E72094B9-6417-47FA-9573-248FE193AFB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31" r="19431"/>
          <a:stretch/>
        </p:blipFill>
        <p:spPr bwMode="auto">
          <a:xfrm>
            <a:off x="10793840" y="1801524"/>
            <a:ext cx="693310" cy="756950"/>
          </a:xfrm>
          <a:prstGeom prst="ellipse">
            <a:avLst/>
          </a:prstGeom>
          <a:ln w="3175" cap="rnd">
            <a:solidFill>
              <a:schemeClr val="tx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2">
            <a:extLst>
              <a:ext uri="{FF2B5EF4-FFF2-40B4-BE49-F238E27FC236}">
                <a16:creationId xmlns:a16="http://schemas.microsoft.com/office/drawing/2014/main" id="{F7E8A04F-67A8-41D5-BA72-DAF33C80020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31" r="19431"/>
          <a:stretch/>
        </p:blipFill>
        <p:spPr bwMode="auto">
          <a:xfrm>
            <a:off x="5125602" y="4595524"/>
            <a:ext cx="693310" cy="756950"/>
          </a:xfrm>
          <a:prstGeom prst="ellipse">
            <a:avLst/>
          </a:prstGeom>
          <a:ln w="3175" cap="rnd">
            <a:solidFill>
              <a:schemeClr val="tx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2">
            <a:extLst>
              <a:ext uri="{FF2B5EF4-FFF2-40B4-BE49-F238E27FC236}">
                <a16:creationId xmlns:a16="http://schemas.microsoft.com/office/drawing/2014/main" id="{64A9DC43-9BC2-4603-8C77-1A7DD469E8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31" r="19431"/>
          <a:stretch/>
        </p:blipFill>
        <p:spPr bwMode="auto">
          <a:xfrm>
            <a:off x="10373014" y="4413755"/>
            <a:ext cx="693310" cy="756950"/>
          </a:xfrm>
          <a:prstGeom prst="ellipse">
            <a:avLst/>
          </a:prstGeom>
          <a:ln w="3175" cap="rnd">
            <a:solidFill>
              <a:schemeClr val="tx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Picture 2">
            <a:extLst>
              <a:ext uri="{FF2B5EF4-FFF2-40B4-BE49-F238E27FC236}">
                <a16:creationId xmlns:a16="http://schemas.microsoft.com/office/drawing/2014/main" id="{C6FEBF2D-9CB9-4C2B-A697-F070C144A69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31" r="19431"/>
          <a:stretch/>
        </p:blipFill>
        <p:spPr bwMode="auto">
          <a:xfrm>
            <a:off x="10793840" y="4413755"/>
            <a:ext cx="693310" cy="756950"/>
          </a:xfrm>
          <a:prstGeom prst="ellipse">
            <a:avLst/>
          </a:prstGeom>
          <a:ln w="3175" cap="rnd">
            <a:solidFill>
              <a:schemeClr val="tx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>
            <a:extLst>
              <a:ext uri="{FF2B5EF4-FFF2-40B4-BE49-F238E27FC236}">
                <a16:creationId xmlns:a16="http://schemas.microsoft.com/office/drawing/2014/main" id="{20577B0B-BAD7-47D3-BEF4-B8686E7D22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31" r="19431"/>
          <a:stretch/>
        </p:blipFill>
        <p:spPr bwMode="auto">
          <a:xfrm>
            <a:off x="10583427" y="4676992"/>
            <a:ext cx="693310" cy="756950"/>
          </a:xfrm>
          <a:prstGeom prst="ellipse">
            <a:avLst/>
          </a:prstGeom>
          <a:ln w="3175" cap="rnd">
            <a:solidFill>
              <a:schemeClr val="tx1"/>
            </a:solidFill>
          </a:ln>
          <a:effectLst/>
          <a:scene3d>
            <a:camera prst="orthographicFront"/>
            <a:lightRig rig="contrasting" dir="t">
              <a:rot lat="0" lon="0" rev="3000000"/>
            </a:lightRig>
          </a:scene3d>
          <a:sp3d contourW="7620">
            <a:bevelT w="95250" h="31750"/>
            <a:contourClr>
              <a:srgbClr val="333333"/>
            </a:contour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46462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135</TotalTime>
  <Words>217</Words>
  <Application>Microsoft Office PowerPoint</Application>
  <PresentationFormat>Widescreen</PresentationFormat>
  <Paragraphs>147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Calibri Light</vt:lpstr>
      <vt:lpstr>Office Theme</vt:lpstr>
      <vt:lpstr>NCRMP, DRM Benthic Data in Miami-Dade County &amp; Biscayne</vt:lpstr>
      <vt:lpstr>Important NCRMP data resources</vt:lpstr>
      <vt:lpstr>PowerPoint Presentation</vt:lpstr>
      <vt:lpstr>PowerPoint Presentation</vt:lpstr>
      <vt:lpstr>PowerPoint Presentation</vt:lpstr>
      <vt:lpstr>Bleaching Presence/Absence Across Surveys</vt:lpstr>
      <vt:lpstr>Disease Presence/Absence Across Surveys</vt:lpstr>
      <vt:lpstr>ESA-Listed Spp. Presence/Absence</vt:lpstr>
      <vt:lpstr>ESA-Listed Spp. Presence/Absence</vt:lpstr>
      <vt:lpstr>Coral Cover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NCRMP, DRM Benthic Data in Miami-Dade County &amp; Biscayne</dc:title>
  <dc:creator>Lexie Sturm</dc:creator>
  <cp:lastModifiedBy>Lexie Sturm</cp:lastModifiedBy>
  <cp:revision>12</cp:revision>
  <dcterms:created xsi:type="dcterms:W3CDTF">2024-08-21T16:32:30Z</dcterms:created>
  <dcterms:modified xsi:type="dcterms:W3CDTF">2024-08-21T18:47:51Z</dcterms:modified>
</cp:coreProperties>
</file>

<file path=docProps/thumbnail.jpeg>
</file>